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88" r:id="rId3"/>
    <p:sldId id="284" r:id="rId4"/>
    <p:sldId id="287" r:id="rId5"/>
    <p:sldId id="289" r:id="rId6"/>
    <p:sldId id="290" r:id="rId7"/>
    <p:sldId id="292" r:id="rId8"/>
    <p:sldId id="291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95588" autoAdjust="0"/>
  </p:normalViewPr>
  <p:slideViewPr>
    <p:cSldViewPr snapToGrid="0" showGuides="1">
      <p:cViewPr varScale="1">
        <p:scale>
          <a:sx n="89" d="100"/>
          <a:sy n="89" d="100"/>
        </p:scale>
        <p:origin x="192" y="8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13/09/2022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13/09/2022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13.09.2022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Håndkøring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Jon Sporring</a:t>
            </a:r>
          </a:p>
          <a:p>
            <a:r>
              <a:rPr lang="en-GB" dirty="0"/>
              <a:t>Department of Computer Science</a:t>
            </a:r>
          </a:p>
          <a:p>
            <a:r>
              <a:rPr lang="en-GB" dirty="0"/>
              <a:t>2022/09/12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1784200"/>
          </a:xfrm>
        </p:spPr>
        <p:txBody>
          <a:bodyPr/>
          <a:lstStyle/>
          <a:p>
            <a:r>
              <a:rPr lang="en-US" dirty="0" err="1"/>
              <a:t>Introduktion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r>
              <a:rPr lang="en-US" dirty="0"/>
              <a:t> (</a:t>
            </a:r>
            <a:r>
              <a:rPr lang="en-US" dirty="0" err="1"/>
              <a:t>PoP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2B85-7E1A-CA4E-2ADD-EB7DB56F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520397"/>
          </a:xfrm>
        </p:spPr>
        <p:txBody>
          <a:bodyPr/>
          <a:lstStyle/>
          <a:p>
            <a:r>
              <a:rPr lang="en-DK" dirty="0"/>
              <a:t>Hvad skriver programmet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457B4-7264-AD41-3638-442B28E956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152" y="880912"/>
            <a:ext cx="5357812" cy="39609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F2295-BFF5-0BCB-E70C-16471C8F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C6D-EC20-7F6A-66BE-C6BFA938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72093-7904-580B-6656-6A9FF26C84FF}"/>
              </a:ext>
            </a:extLst>
          </p:cNvPr>
          <p:cNvSpPr txBox="1"/>
          <p:nvPr/>
        </p:nvSpPr>
        <p:spPr>
          <a:xfrm>
            <a:off x="468535" y="4730593"/>
            <a:ext cx="114111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% dotnet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brainTeaser02.fsx 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/Users/jrh630/repositories/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/lectures/02GettingStarted/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/brainTeaser02.fsx(7,7): warning FS0026: This rule will never be matched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Message: "Unknown id"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B5B69-ECCB-41EB-37F1-65DAD895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7" y="1327833"/>
            <a:ext cx="3441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C38F5-B548-EE4F-BE73-9FB1B104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90CE3-EF77-EF43-A20D-A391C2EB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672BED-7B36-8148-8E88-FC1AEFA49AD4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Funktioner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444EA1-7C40-1148-AC4A-37BE15D0661E}"/>
              </a:ext>
            </a:extLst>
          </p:cNvPr>
          <p:cNvSpPr txBox="1">
            <a:spLocks/>
          </p:cNvSpPr>
          <p:nvPr/>
        </p:nvSpPr>
        <p:spPr>
          <a:xfrm>
            <a:off x="1390650" y="2054630"/>
            <a:ext cx="4805717" cy="73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: string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440C8-9621-0042-9EAF-6F49AF7928DA}"/>
              </a:ext>
            </a:extLst>
          </p:cNvPr>
          <p:cNvSpPr txBox="1"/>
          <p:nvPr/>
        </p:nvSpPr>
        <p:spPr>
          <a:xfrm>
            <a:off x="1196811" y="1466379"/>
            <a:ext cx="6420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Organisering</a:t>
            </a:r>
            <a:r>
              <a:rPr lang="en-GB" sz="2400" dirty="0"/>
              <a:t> = </a:t>
            </a:r>
            <a:r>
              <a:rPr lang="en-GB" sz="2400" dirty="0" err="1"/>
              <a:t>nemmere</a:t>
            </a:r>
            <a:r>
              <a:rPr lang="en-GB" sz="2400" dirty="0"/>
              <a:t> at </a:t>
            </a:r>
            <a:r>
              <a:rPr lang="en-GB" sz="2400" dirty="0" err="1"/>
              <a:t>forstå</a:t>
            </a:r>
            <a:r>
              <a:rPr lang="en-GB" sz="2400" dirty="0"/>
              <a:t> </a:t>
            </a:r>
            <a:r>
              <a:rPr lang="en-GB" sz="2400" dirty="0" err="1"/>
              <a:t>og</a:t>
            </a:r>
            <a:r>
              <a:rPr lang="en-GB" sz="2400" dirty="0"/>
              <a:t> </a:t>
            </a:r>
            <a:r>
              <a:rPr lang="en-GB" sz="2400" dirty="0" err="1"/>
              <a:t>vedligeholde</a:t>
            </a: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E90525-D99B-F14A-9B60-8405778D7238}"/>
              </a:ext>
            </a:extLst>
          </p:cNvPr>
          <p:cNvSpPr txBox="1">
            <a:spLocks/>
          </p:cNvSpPr>
          <p:nvPr/>
        </p:nvSpPr>
        <p:spPr>
          <a:xfrm>
            <a:off x="6562700" y="3281296"/>
            <a:ext cx="4076457" cy="737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 "Hello " +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6A87B7-56AD-9646-AA67-D78E5D1D80F1}"/>
              </a:ext>
            </a:extLst>
          </p:cNvPr>
          <p:cNvCxnSpPr>
            <a:cxnSpLocks/>
          </p:cNvCxnSpPr>
          <p:nvPr/>
        </p:nvCxnSpPr>
        <p:spPr>
          <a:xfrm>
            <a:off x="6383854" y="2048857"/>
            <a:ext cx="32686" cy="47457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30C05D-BBEA-4A41-BEA5-407FA86E8106}"/>
              </a:ext>
            </a:extLst>
          </p:cNvPr>
          <p:cNvSpPr txBox="1">
            <a:spLocks/>
          </p:cNvSpPr>
          <p:nvPr/>
        </p:nvSpPr>
        <p:spPr>
          <a:xfrm>
            <a:off x="6562700" y="4104705"/>
            <a:ext cx="4993995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= "Hello " + name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5281C-EA52-9042-9F9D-894231F8119D}"/>
              </a:ext>
            </a:extLst>
          </p:cNvPr>
          <p:cNvCxnSpPr>
            <a:cxnSpLocks/>
          </p:cNvCxnSpPr>
          <p:nvPr/>
        </p:nvCxnSpPr>
        <p:spPr>
          <a:xfrm>
            <a:off x="6395404" y="401871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A3902-C8E7-804B-8B6F-A05ED94966B4}"/>
              </a:ext>
            </a:extLst>
          </p:cNvPr>
          <p:cNvSpPr txBox="1">
            <a:spLocks/>
          </p:cNvSpPr>
          <p:nvPr/>
        </p:nvSpPr>
        <p:spPr>
          <a:xfrm>
            <a:off x="6562700" y="4619525"/>
            <a:ext cx="5432818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name : string = "Hello " + name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234FCA-0AC8-7A4E-8B70-71ED0946F633}"/>
              </a:ext>
            </a:extLst>
          </p:cNvPr>
          <p:cNvCxnSpPr>
            <a:cxnSpLocks/>
          </p:cNvCxnSpPr>
          <p:nvPr/>
        </p:nvCxnSpPr>
        <p:spPr>
          <a:xfrm>
            <a:off x="6395404" y="4533536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5FCD51-98A0-B643-8DC1-9A3F0E3D6646}"/>
              </a:ext>
            </a:extLst>
          </p:cNvPr>
          <p:cNvSpPr txBox="1">
            <a:spLocks/>
          </p:cNvSpPr>
          <p:nvPr/>
        </p:nvSpPr>
        <p:spPr>
          <a:xfrm>
            <a:off x="6562700" y="5132177"/>
            <a:ext cx="5707450" cy="36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greetings (name : string) = "Hello " +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CC356-FC12-4647-B8C1-9669D096CFD1}"/>
              </a:ext>
            </a:extLst>
          </p:cNvPr>
          <p:cNvCxnSpPr>
            <a:cxnSpLocks/>
          </p:cNvCxnSpPr>
          <p:nvPr/>
        </p:nvCxnSpPr>
        <p:spPr>
          <a:xfrm>
            <a:off x="6395404" y="5057618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D01E1D7C-2727-C143-AFB1-58A58483F0C7}"/>
              </a:ext>
            </a:extLst>
          </p:cNvPr>
          <p:cNvSpPr/>
          <p:nvPr/>
        </p:nvSpPr>
        <p:spPr>
          <a:xfrm rot="18885269" flipH="1">
            <a:off x="1032745" y="2176502"/>
            <a:ext cx="1249209" cy="1282931"/>
          </a:xfrm>
          <a:prstGeom prst="arc">
            <a:avLst/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423D1-0CB6-CA4C-9090-1A93E185FF53}"/>
              </a:ext>
            </a:extLst>
          </p:cNvPr>
          <p:cNvSpPr txBox="1"/>
          <p:nvPr/>
        </p:nvSpPr>
        <p:spPr>
          <a:xfrm rot="16200000">
            <a:off x="-398600" y="2633300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Leksikografisk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virkefelt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80347D-DD60-D045-B9F3-B3D8F9950D15}"/>
              </a:ext>
            </a:extLst>
          </p:cNvPr>
          <p:cNvCxnSpPr>
            <a:cxnSpLocks/>
          </p:cNvCxnSpPr>
          <p:nvPr/>
        </p:nvCxnSpPr>
        <p:spPr>
          <a:xfrm>
            <a:off x="1588770" y="2366010"/>
            <a:ext cx="0" cy="388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D5B8604-67CA-3140-8C95-14E58EB9DD93}"/>
              </a:ext>
            </a:extLst>
          </p:cNvPr>
          <p:cNvSpPr/>
          <p:nvPr/>
        </p:nvSpPr>
        <p:spPr>
          <a:xfrm rot="15244818" flipH="1">
            <a:off x="1431847" y="2053097"/>
            <a:ext cx="885203" cy="964338"/>
          </a:xfrm>
          <a:prstGeom prst="arc">
            <a:avLst>
              <a:gd name="adj1" fmla="val 16200000"/>
              <a:gd name="adj2" fmla="val 20686940"/>
            </a:avLst>
          </a:prstGeom>
          <a:ln w="38100"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3E54D-F5A6-BB45-BD1E-D44A483CA168}"/>
              </a:ext>
            </a:extLst>
          </p:cNvPr>
          <p:cNvSpPr txBox="1"/>
          <p:nvPr/>
        </p:nvSpPr>
        <p:spPr>
          <a:xfrm>
            <a:off x="1874448" y="2766060"/>
            <a:ext cx="323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Indryk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angiver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funktionskroppen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FF05AF2-F48A-D240-B7DD-A120B6CE8F0F}"/>
              </a:ext>
            </a:extLst>
          </p:cNvPr>
          <p:cNvSpPr txBox="1">
            <a:spLocks/>
          </p:cNvSpPr>
          <p:nvPr/>
        </p:nvSpPr>
        <p:spPr>
          <a:xfrm>
            <a:off x="1390651" y="3429000"/>
            <a:ext cx="4381500" cy="1204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let str = greetings "Jon"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str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"%A" (greetings "World")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A0785F-1D7B-E94D-BD66-3623FE9A15F7}"/>
              </a:ext>
            </a:extLst>
          </p:cNvPr>
          <p:cNvSpPr txBox="1">
            <a:spLocks/>
          </p:cNvSpPr>
          <p:nvPr/>
        </p:nvSpPr>
        <p:spPr>
          <a:xfrm>
            <a:off x="6573798" y="2054629"/>
            <a:ext cx="5190148" cy="1153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&gt; let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(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)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-   "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Hello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" +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;;</a:t>
            </a:r>
          </a:p>
          <a:p>
            <a:pPr marL="0" indent="0">
              <a:buNone/>
            </a:pP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val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greetings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: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name:string</a:t>
            </a:r>
            <a:r>
              <a:rPr lang="da-DK" sz="1500" dirty="0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 -&gt; </a:t>
            </a:r>
            <a:r>
              <a:rPr lang="da-DK" sz="1500" dirty="0" err="1">
                <a:latin typeface="Courier New" panose="02070309020205020404" pitchFamily="49" charset="0"/>
                <a:ea typeface="DejaVu Sans Book" panose="020B0603030804020204" pitchFamily="34" charset="0"/>
                <a:cs typeface="Courier New" panose="02070309020205020404" pitchFamily="49" charset="0"/>
              </a:rPr>
              <a:t>string</a:t>
            </a:r>
            <a:endParaRPr lang="da-DK" sz="1500" dirty="0">
              <a:latin typeface="Courier New" panose="02070309020205020404" pitchFamily="49" charset="0"/>
              <a:ea typeface="DejaVu Sans Book" panose="020B0603030804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F4DBB6-776F-9643-8C03-2613D01DEF43}"/>
              </a:ext>
            </a:extLst>
          </p:cNvPr>
          <p:cNvCxnSpPr>
            <a:cxnSpLocks/>
          </p:cNvCxnSpPr>
          <p:nvPr/>
        </p:nvCxnSpPr>
        <p:spPr>
          <a:xfrm>
            <a:off x="6401041" y="3267071"/>
            <a:ext cx="53987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34DD1C-ED4F-C4D8-D68C-4308B42A1915}"/>
              </a:ext>
            </a:extLst>
          </p:cNvPr>
          <p:cNvSpPr/>
          <p:nvPr/>
        </p:nvSpPr>
        <p:spPr>
          <a:xfrm>
            <a:off x="6808070" y="2026117"/>
            <a:ext cx="4793380" cy="368832"/>
          </a:xfrm>
          <a:prstGeom prst="roundRect">
            <a:avLst/>
          </a:prstGeom>
          <a:noFill/>
          <a:ln w="25400"/>
          <a:effectLst>
            <a:glow rad="127000"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 animBg="1"/>
      <p:bldP spid="19" grpId="0"/>
      <p:bldP spid="21" grpId="0" animBg="1"/>
      <p:bldP spid="22" grpId="0"/>
      <p:bldP spid="23" grpId="0"/>
      <p:bldP spid="24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97F6A-77FC-5A44-81FE-EBCE3F88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13A9-755E-EF4C-B2FB-0C7655F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957493-3BE6-C44A-A61D-B2E11F573723}"/>
              </a:ext>
            </a:extLst>
          </p:cNvPr>
          <p:cNvSpPr txBox="1">
            <a:spLocks/>
          </p:cNvSpPr>
          <p:nvPr/>
        </p:nvSpPr>
        <p:spPr>
          <a:xfrm>
            <a:off x="838200" y="39535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Decimal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Binær</a:t>
            </a:r>
            <a:r>
              <a:rPr lang="en-GB" dirty="0"/>
              <a:t>: Divider med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3292F-23FB-FD47-9B29-58E178B7FF4B}"/>
              </a:ext>
            </a:extLst>
          </p:cNvPr>
          <p:cNvSpPr/>
          <p:nvPr/>
        </p:nvSpPr>
        <p:spPr>
          <a:xfrm>
            <a:off x="254424" y="3682434"/>
            <a:ext cx="5841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match n with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0u -&gt;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| _ -&gt;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(n/2u)) + (string (n%2u))</a:t>
            </a:r>
          </a:p>
          <a:p>
            <a:b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911C4-DE8E-9143-AA5C-7CB9F0685F36}"/>
              </a:ext>
            </a:extLst>
          </p:cNvPr>
          <p:cNvCxnSpPr>
            <a:cxnSpLocks/>
          </p:cNvCxnSpPr>
          <p:nvPr/>
        </p:nvCxnSpPr>
        <p:spPr>
          <a:xfrm>
            <a:off x="6240833" y="3429000"/>
            <a:ext cx="0" cy="31407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270C-62EB-2F48-AA5A-014D503CDC3E}"/>
              </a:ext>
            </a:extLst>
          </p:cNvPr>
          <p:cNvSpPr/>
          <p:nvPr/>
        </p:nvSpPr>
        <p:spPr>
          <a:xfrm>
            <a:off x="6547955" y="3682434"/>
            <a:ext cx="45961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(n :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: string =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n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let mutable str = ""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while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&gt; 0u do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str &lt;- string (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% 2u) + str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 2u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str</a:t>
            </a:r>
          </a:p>
          <a:p>
            <a:endParaRPr lang="en-GB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N = 11u</a:t>
            </a:r>
          </a:p>
          <a:p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let str = </a:t>
            </a:r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divideByTwo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</a:p>
          <a:p>
            <a:r>
              <a:rPr lang="en-GB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printfn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"%A_10 = %A_2" N str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96F6-2E1D-5118-AB29-D4C2615C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37" y="365127"/>
            <a:ext cx="3941759" cy="6492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3367E8-0499-341B-04CA-D26F0BD063E4}"/>
              </a:ext>
            </a:extLst>
          </p:cNvPr>
          <p:cNvSpPr txBox="1"/>
          <p:nvPr/>
        </p:nvSpPr>
        <p:spPr>
          <a:xfrm>
            <a:off x="3724817" y="1083106"/>
            <a:ext cx="4733988" cy="2031325"/>
          </a:xfrm>
          <a:prstGeom prst="rect">
            <a:avLst/>
          </a:prstGeom>
          <a:noFill/>
          <a:ln w="25400" cap="sq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96130"/>
                      <a:gd name="connsiteY0" fmla="*/ 0 h 2031325"/>
                      <a:gd name="connsiteX1" fmla="*/ 528555 w 4596130"/>
                      <a:gd name="connsiteY1" fmla="*/ 0 h 2031325"/>
                      <a:gd name="connsiteX2" fmla="*/ 965187 w 4596130"/>
                      <a:gd name="connsiteY2" fmla="*/ 0 h 2031325"/>
                      <a:gd name="connsiteX3" fmla="*/ 1631626 w 4596130"/>
                      <a:gd name="connsiteY3" fmla="*/ 0 h 2031325"/>
                      <a:gd name="connsiteX4" fmla="*/ 2160181 w 4596130"/>
                      <a:gd name="connsiteY4" fmla="*/ 0 h 2031325"/>
                      <a:gd name="connsiteX5" fmla="*/ 2688736 w 4596130"/>
                      <a:gd name="connsiteY5" fmla="*/ 0 h 2031325"/>
                      <a:gd name="connsiteX6" fmla="*/ 3355175 w 4596130"/>
                      <a:gd name="connsiteY6" fmla="*/ 0 h 2031325"/>
                      <a:gd name="connsiteX7" fmla="*/ 3837769 w 4596130"/>
                      <a:gd name="connsiteY7" fmla="*/ 0 h 2031325"/>
                      <a:gd name="connsiteX8" fmla="*/ 4596130 w 4596130"/>
                      <a:gd name="connsiteY8" fmla="*/ 0 h 2031325"/>
                      <a:gd name="connsiteX9" fmla="*/ 4596130 w 4596130"/>
                      <a:gd name="connsiteY9" fmla="*/ 548458 h 2031325"/>
                      <a:gd name="connsiteX10" fmla="*/ 4596130 w 4596130"/>
                      <a:gd name="connsiteY10" fmla="*/ 1015663 h 2031325"/>
                      <a:gd name="connsiteX11" fmla="*/ 4596130 w 4596130"/>
                      <a:gd name="connsiteY11" fmla="*/ 1523494 h 2031325"/>
                      <a:gd name="connsiteX12" fmla="*/ 4596130 w 4596130"/>
                      <a:gd name="connsiteY12" fmla="*/ 2031325 h 2031325"/>
                      <a:gd name="connsiteX13" fmla="*/ 4159498 w 4596130"/>
                      <a:gd name="connsiteY13" fmla="*/ 2031325 h 2031325"/>
                      <a:gd name="connsiteX14" fmla="*/ 3493059 w 4596130"/>
                      <a:gd name="connsiteY14" fmla="*/ 2031325 h 2031325"/>
                      <a:gd name="connsiteX15" fmla="*/ 3010465 w 4596130"/>
                      <a:gd name="connsiteY15" fmla="*/ 2031325 h 2031325"/>
                      <a:gd name="connsiteX16" fmla="*/ 2435949 w 4596130"/>
                      <a:gd name="connsiteY16" fmla="*/ 2031325 h 2031325"/>
                      <a:gd name="connsiteX17" fmla="*/ 1769510 w 4596130"/>
                      <a:gd name="connsiteY17" fmla="*/ 2031325 h 2031325"/>
                      <a:gd name="connsiteX18" fmla="*/ 1194994 w 4596130"/>
                      <a:gd name="connsiteY18" fmla="*/ 2031325 h 2031325"/>
                      <a:gd name="connsiteX19" fmla="*/ 758361 w 4596130"/>
                      <a:gd name="connsiteY19" fmla="*/ 2031325 h 2031325"/>
                      <a:gd name="connsiteX20" fmla="*/ 0 w 4596130"/>
                      <a:gd name="connsiteY20" fmla="*/ 2031325 h 2031325"/>
                      <a:gd name="connsiteX21" fmla="*/ 0 w 4596130"/>
                      <a:gd name="connsiteY21" fmla="*/ 1482867 h 2031325"/>
                      <a:gd name="connsiteX22" fmla="*/ 0 w 4596130"/>
                      <a:gd name="connsiteY22" fmla="*/ 934409 h 2031325"/>
                      <a:gd name="connsiteX23" fmla="*/ 0 w 4596130"/>
                      <a:gd name="connsiteY23" fmla="*/ 0 h 2031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596130" h="2031325" extrusionOk="0">
                        <a:moveTo>
                          <a:pt x="0" y="0"/>
                        </a:moveTo>
                        <a:cubicBezTo>
                          <a:pt x="245266" y="-48845"/>
                          <a:pt x="270385" y="38683"/>
                          <a:pt x="528555" y="0"/>
                        </a:cubicBezTo>
                        <a:cubicBezTo>
                          <a:pt x="786726" y="-38683"/>
                          <a:pt x="855103" y="34575"/>
                          <a:pt x="965187" y="0"/>
                        </a:cubicBezTo>
                        <a:cubicBezTo>
                          <a:pt x="1075271" y="-34575"/>
                          <a:pt x="1329055" y="40182"/>
                          <a:pt x="1631626" y="0"/>
                        </a:cubicBezTo>
                        <a:cubicBezTo>
                          <a:pt x="1934197" y="-40182"/>
                          <a:pt x="1908760" y="34144"/>
                          <a:pt x="2160181" y="0"/>
                        </a:cubicBezTo>
                        <a:cubicBezTo>
                          <a:pt x="2411603" y="-34144"/>
                          <a:pt x="2468711" y="63365"/>
                          <a:pt x="2688736" y="0"/>
                        </a:cubicBezTo>
                        <a:cubicBezTo>
                          <a:pt x="2908761" y="-63365"/>
                          <a:pt x="3176464" y="75267"/>
                          <a:pt x="3355175" y="0"/>
                        </a:cubicBezTo>
                        <a:cubicBezTo>
                          <a:pt x="3533886" y="-75267"/>
                          <a:pt x="3597555" y="25136"/>
                          <a:pt x="3837769" y="0"/>
                        </a:cubicBezTo>
                        <a:cubicBezTo>
                          <a:pt x="4077983" y="-25136"/>
                          <a:pt x="4281659" y="57873"/>
                          <a:pt x="4596130" y="0"/>
                        </a:cubicBezTo>
                        <a:cubicBezTo>
                          <a:pt x="4623067" y="170729"/>
                          <a:pt x="4556397" y="405304"/>
                          <a:pt x="4596130" y="548458"/>
                        </a:cubicBezTo>
                        <a:cubicBezTo>
                          <a:pt x="4635863" y="691612"/>
                          <a:pt x="4547653" y="849618"/>
                          <a:pt x="4596130" y="1015663"/>
                        </a:cubicBezTo>
                        <a:cubicBezTo>
                          <a:pt x="4644607" y="1181709"/>
                          <a:pt x="4563139" y="1287540"/>
                          <a:pt x="4596130" y="1523494"/>
                        </a:cubicBezTo>
                        <a:cubicBezTo>
                          <a:pt x="4629121" y="1759448"/>
                          <a:pt x="4592786" y="1926259"/>
                          <a:pt x="4596130" y="2031325"/>
                        </a:cubicBezTo>
                        <a:cubicBezTo>
                          <a:pt x="4504078" y="2079654"/>
                          <a:pt x="4277884" y="1996424"/>
                          <a:pt x="4159498" y="2031325"/>
                        </a:cubicBezTo>
                        <a:cubicBezTo>
                          <a:pt x="4041112" y="2066226"/>
                          <a:pt x="3698271" y="1969161"/>
                          <a:pt x="3493059" y="2031325"/>
                        </a:cubicBezTo>
                        <a:cubicBezTo>
                          <a:pt x="3287847" y="2093489"/>
                          <a:pt x="3227040" y="2027231"/>
                          <a:pt x="3010465" y="2031325"/>
                        </a:cubicBezTo>
                        <a:cubicBezTo>
                          <a:pt x="2793890" y="2035419"/>
                          <a:pt x="2683324" y="1988176"/>
                          <a:pt x="2435949" y="2031325"/>
                        </a:cubicBezTo>
                        <a:cubicBezTo>
                          <a:pt x="2188574" y="2074474"/>
                          <a:pt x="1939352" y="1997490"/>
                          <a:pt x="1769510" y="2031325"/>
                        </a:cubicBezTo>
                        <a:cubicBezTo>
                          <a:pt x="1599668" y="2065160"/>
                          <a:pt x="1466509" y="2011058"/>
                          <a:pt x="1194994" y="2031325"/>
                        </a:cubicBezTo>
                        <a:cubicBezTo>
                          <a:pt x="923479" y="2051592"/>
                          <a:pt x="897624" y="1997371"/>
                          <a:pt x="758361" y="2031325"/>
                        </a:cubicBezTo>
                        <a:cubicBezTo>
                          <a:pt x="619098" y="2065279"/>
                          <a:pt x="229348" y="2021369"/>
                          <a:pt x="0" y="2031325"/>
                        </a:cubicBezTo>
                        <a:cubicBezTo>
                          <a:pt x="-47589" y="1847595"/>
                          <a:pt x="27130" y="1676114"/>
                          <a:pt x="0" y="1482867"/>
                        </a:cubicBezTo>
                        <a:cubicBezTo>
                          <a:pt x="-27130" y="1289620"/>
                          <a:pt x="56034" y="1082885"/>
                          <a:pt x="0" y="934409"/>
                        </a:cubicBezTo>
                        <a:cubicBezTo>
                          <a:pt x="-56034" y="785933"/>
                          <a:pt x="82422" y="365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11 / 2 = 5, 11 % 2 = 1   (2^0=1)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5 / 2 = 2,  5 % 2 = 1   (2^1=2)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2 / 2 = 1,  2 % 2 = 0   (2^2=4)</a:t>
            </a:r>
          </a:p>
          <a:p>
            <a:endParaRPr lang="en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DK" dirty="0">
                <a:latin typeface="Courier New" panose="02070309020205020404" pitchFamily="49" charset="0"/>
                <a:cs typeface="Courier New" panose="02070309020205020404" pitchFamily="49" charset="0"/>
              </a:rPr>
              <a:t> 1 / 2 = 0,  1 % 2 = 1   (2^3=8)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6CC899-0734-FBF0-A52D-3EB595EDBA21}"/>
              </a:ext>
            </a:extLst>
          </p:cNvPr>
          <p:cNvCxnSpPr>
            <a:cxnSpLocks/>
          </p:cNvCxnSpPr>
          <p:nvPr/>
        </p:nvCxnSpPr>
        <p:spPr>
          <a:xfrm flipH="1">
            <a:off x="4092759" y="1390492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29A58-FB09-5C21-0543-834A022AB8D0}"/>
              </a:ext>
            </a:extLst>
          </p:cNvPr>
          <p:cNvCxnSpPr>
            <a:cxnSpLocks/>
          </p:cNvCxnSpPr>
          <p:nvPr/>
        </p:nvCxnSpPr>
        <p:spPr>
          <a:xfrm>
            <a:off x="5161448" y="1390492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956E2B-B66A-3701-E451-ACACDCEC212C}"/>
              </a:ext>
            </a:extLst>
          </p:cNvPr>
          <p:cNvCxnSpPr>
            <a:cxnSpLocks/>
          </p:cNvCxnSpPr>
          <p:nvPr/>
        </p:nvCxnSpPr>
        <p:spPr>
          <a:xfrm flipH="1">
            <a:off x="4102079" y="1959266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73DAAA-1BEE-1318-BA80-F631FFE56C8F}"/>
              </a:ext>
            </a:extLst>
          </p:cNvPr>
          <p:cNvCxnSpPr>
            <a:cxnSpLocks/>
          </p:cNvCxnSpPr>
          <p:nvPr/>
        </p:nvCxnSpPr>
        <p:spPr>
          <a:xfrm>
            <a:off x="5170768" y="1959266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F3125-F144-9026-16C5-DD0587FF0676}"/>
              </a:ext>
            </a:extLst>
          </p:cNvPr>
          <p:cNvCxnSpPr>
            <a:cxnSpLocks/>
          </p:cNvCxnSpPr>
          <p:nvPr/>
        </p:nvCxnSpPr>
        <p:spPr>
          <a:xfrm flipH="1">
            <a:off x="4081171" y="2495877"/>
            <a:ext cx="970448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0D3916-2718-E7D6-AB8E-C00A51215A5B}"/>
              </a:ext>
            </a:extLst>
          </p:cNvPr>
          <p:cNvCxnSpPr>
            <a:cxnSpLocks/>
          </p:cNvCxnSpPr>
          <p:nvPr/>
        </p:nvCxnSpPr>
        <p:spPr>
          <a:xfrm>
            <a:off x="5149860" y="2495877"/>
            <a:ext cx="423193" cy="32152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CFF2128-D58D-112D-5C70-D56A8CC46D40}"/>
              </a:ext>
            </a:extLst>
          </p:cNvPr>
          <p:cNvSpPr/>
          <p:nvPr/>
        </p:nvSpPr>
        <p:spPr>
          <a:xfrm>
            <a:off x="3802535" y="1113334"/>
            <a:ext cx="288000" cy="28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A8645D-0FC3-841D-6AD2-B9A8C5FC20F4}"/>
              </a:ext>
            </a:extLst>
          </p:cNvPr>
          <p:cNvSpPr/>
          <p:nvPr/>
        </p:nvSpPr>
        <p:spPr>
          <a:xfrm>
            <a:off x="6563069" y="1101695"/>
            <a:ext cx="360000" cy="2012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E60F7-657E-CA59-F012-6DE5276A51C4}"/>
              </a:ext>
            </a:extLst>
          </p:cNvPr>
          <p:cNvSpPr/>
          <p:nvPr/>
        </p:nvSpPr>
        <p:spPr>
          <a:xfrm>
            <a:off x="4147421" y="1121584"/>
            <a:ext cx="4240876" cy="321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8397CD-FDD0-5199-3B18-17AD396CE09C}"/>
              </a:ext>
            </a:extLst>
          </p:cNvPr>
          <p:cNvCxnSpPr/>
          <p:nvPr/>
        </p:nvCxnSpPr>
        <p:spPr>
          <a:xfrm flipV="1">
            <a:off x="7058261" y="1254466"/>
            <a:ext cx="0" cy="176078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5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Diamond 107">
            <a:extLst>
              <a:ext uri="{FF2B5EF4-FFF2-40B4-BE49-F238E27FC236}">
                <a16:creationId xmlns:a16="http://schemas.microsoft.com/office/drawing/2014/main" id="{938EBA88-1A8D-CC03-7A8C-088858C8109C}"/>
              </a:ext>
            </a:extLst>
          </p:cNvPr>
          <p:cNvSpPr/>
          <p:nvPr/>
        </p:nvSpPr>
        <p:spPr>
          <a:xfrm>
            <a:off x="8323825" y="2375469"/>
            <a:ext cx="2880000" cy="2880000"/>
          </a:xfrm>
          <a:prstGeom prst="diamond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D068157-98A7-65FF-DDA6-FBEB4ABC299F}"/>
              </a:ext>
            </a:extLst>
          </p:cNvPr>
          <p:cNvSpPr>
            <a:spLocks noChangeAspect="1"/>
          </p:cNvSpPr>
          <p:nvPr/>
        </p:nvSpPr>
        <p:spPr>
          <a:xfrm>
            <a:off x="8611987" y="2364329"/>
            <a:ext cx="2309256" cy="230925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5E0DB-222C-E838-8209-773FE24E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Canvas: tegn en cirkel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DB327-3CA7-FF24-0F15-35D19E36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28CE-5AFB-DF15-0F8C-3CE7053F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DE2BCE-C959-28F0-4C80-75285A7CEAD4}"/>
              </a:ext>
            </a:extLst>
          </p:cNvPr>
          <p:cNvSpPr/>
          <p:nvPr/>
        </p:nvSpPr>
        <p:spPr>
          <a:xfrm>
            <a:off x="1809865" y="2325510"/>
            <a:ext cx="2880000" cy="28800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7938D-0993-22E1-35CA-DEA8E45A7098}"/>
              </a:ext>
            </a:extLst>
          </p:cNvPr>
          <p:cNvCxnSpPr>
            <a:cxnSpLocks/>
          </p:cNvCxnSpPr>
          <p:nvPr/>
        </p:nvCxnSpPr>
        <p:spPr>
          <a:xfrm>
            <a:off x="960524" y="3765510"/>
            <a:ext cx="515257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F2E59-D2A0-3C9F-535E-E1A276D47134}"/>
              </a:ext>
            </a:extLst>
          </p:cNvPr>
          <p:cNvCxnSpPr>
            <a:cxnSpLocks/>
          </p:cNvCxnSpPr>
          <p:nvPr/>
        </p:nvCxnSpPr>
        <p:spPr>
          <a:xfrm flipV="1">
            <a:off x="3249865" y="1483682"/>
            <a:ext cx="0" cy="451394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A6E4BE-C3B3-8FB0-00F9-30ACBD90AEF4}"/>
              </a:ext>
            </a:extLst>
          </p:cNvPr>
          <p:cNvCxnSpPr/>
          <p:nvPr/>
        </p:nvCxnSpPr>
        <p:spPr>
          <a:xfrm>
            <a:off x="3108638" y="2209396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2996CC-1F61-1CF9-1129-07CC06D69103}"/>
              </a:ext>
            </a:extLst>
          </p:cNvPr>
          <p:cNvCxnSpPr/>
          <p:nvPr/>
        </p:nvCxnSpPr>
        <p:spPr>
          <a:xfrm>
            <a:off x="4566494" y="3656653"/>
            <a:ext cx="246743" cy="21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D5744B-1375-A017-4575-855BD66BF78D}"/>
              </a:ext>
            </a:extLst>
          </p:cNvPr>
          <p:cNvSpPr txBox="1"/>
          <p:nvPr/>
        </p:nvSpPr>
        <p:spPr>
          <a:xfrm>
            <a:off x="4753820" y="3770617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28B7-20D4-1793-0837-86921AF5D08E}"/>
              </a:ext>
            </a:extLst>
          </p:cNvPr>
          <p:cNvSpPr txBox="1"/>
          <p:nvPr/>
        </p:nvSpPr>
        <p:spPr>
          <a:xfrm>
            <a:off x="2850493" y="1940980"/>
            <a:ext cx="25039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B68F5-C992-E02B-CA5E-30400E7E2F67}"/>
              </a:ext>
            </a:extLst>
          </p:cNvPr>
          <p:cNvCxnSpPr>
            <a:cxnSpLocks/>
          </p:cNvCxnSpPr>
          <p:nvPr/>
        </p:nvCxnSpPr>
        <p:spPr>
          <a:xfrm flipV="1">
            <a:off x="3249865" y="2408358"/>
            <a:ext cx="1649626" cy="1356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9DAB5-D9B0-AE96-81CE-B9B62E45C8F5}"/>
              </a:ext>
            </a:extLst>
          </p:cNvPr>
          <p:cNvCxnSpPr>
            <a:cxnSpLocks/>
          </p:cNvCxnSpPr>
          <p:nvPr/>
        </p:nvCxnSpPr>
        <p:spPr>
          <a:xfrm>
            <a:off x="4356866" y="2833510"/>
            <a:ext cx="0" cy="11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6A791D-1B54-D7C1-F9D8-D7D30A7DF55C}"/>
              </a:ext>
            </a:extLst>
          </p:cNvPr>
          <p:cNvCxnSpPr>
            <a:cxnSpLocks/>
          </p:cNvCxnSpPr>
          <p:nvPr/>
        </p:nvCxnSpPr>
        <p:spPr>
          <a:xfrm flipH="1">
            <a:off x="3108638" y="2833510"/>
            <a:ext cx="1248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/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F98725-0C19-6A71-8C98-1438032C1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84" y="2730080"/>
                <a:ext cx="294953" cy="156966"/>
              </a:xfrm>
              <a:prstGeom prst="rect">
                <a:avLst/>
              </a:prstGeom>
              <a:blipFill>
                <a:blip r:embed="rId2"/>
                <a:stretch>
                  <a:fillRect l="-25000" r="-79167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/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656EC9-893E-979B-343A-11C00AB9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71" y="3874368"/>
                <a:ext cx="696688" cy="249299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/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44ADE8-79A7-B83E-9DB5-A4ED1FBA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98" y="3724832"/>
                <a:ext cx="250390" cy="369332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/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9AC9F-4DC0-948E-D3E6-50F197E2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86" y="1352265"/>
                <a:ext cx="187041" cy="283693"/>
              </a:xfrm>
              <a:prstGeom prst="rect">
                <a:avLst/>
              </a:prstGeom>
              <a:blipFill>
                <a:blip r:embed="rId5"/>
                <a:stretch>
                  <a:fillRect l="-31250" r="-25000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185E9EB6-B1C4-158A-63A3-E1DAFF4327E7}"/>
              </a:ext>
            </a:extLst>
          </p:cNvPr>
          <p:cNvSpPr>
            <a:spLocks noChangeAspect="1"/>
          </p:cNvSpPr>
          <p:nvPr/>
        </p:nvSpPr>
        <p:spPr>
          <a:xfrm rot="1228392">
            <a:off x="3293255" y="3372575"/>
            <a:ext cx="576000" cy="576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/>
              <p:nvPr/>
            </p:nvSpPr>
            <p:spPr>
              <a:xfrm>
                <a:off x="3877680" y="3306782"/>
                <a:ext cx="106439" cy="1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2104E9-4486-E9DE-F9BE-FC6432FA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680" y="3306782"/>
                <a:ext cx="106439" cy="156966"/>
              </a:xfrm>
              <a:prstGeom prst="rect">
                <a:avLst/>
              </a:prstGeom>
              <a:blipFill>
                <a:blip r:embed="rId6"/>
                <a:stretch>
                  <a:fillRect l="-66667" r="-88889" b="-7692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/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e>
                    </m:func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</m:oMath>
                </a14:m>
                <a:r>
                  <a:rPr lang="en-DK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EA115-DADA-F3EE-99B0-E2F2B1B7F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73" y="1215760"/>
                <a:ext cx="2581925" cy="369332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gular Pentagon 108">
            <a:extLst>
              <a:ext uri="{FF2B5EF4-FFF2-40B4-BE49-F238E27FC236}">
                <a16:creationId xmlns:a16="http://schemas.microsoft.com/office/drawing/2014/main" id="{D5BAC25B-8982-515A-2533-0F17E363942A}"/>
              </a:ext>
            </a:extLst>
          </p:cNvPr>
          <p:cNvSpPr>
            <a:spLocks/>
          </p:cNvSpPr>
          <p:nvPr/>
        </p:nvSpPr>
        <p:spPr>
          <a:xfrm>
            <a:off x="8407752" y="2365287"/>
            <a:ext cx="2717370" cy="2627733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1" name="Heptagon 110">
            <a:extLst>
              <a:ext uri="{FF2B5EF4-FFF2-40B4-BE49-F238E27FC236}">
                <a16:creationId xmlns:a16="http://schemas.microsoft.com/office/drawing/2014/main" id="{1A8E3B96-9F93-E06D-EF47-C375D4B33CD6}"/>
              </a:ext>
            </a:extLst>
          </p:cNvPr>
          <p:cNvSpPr>
            <a:spLocks noChangeAspect="1"/>
          </p:cNvSpPr>
          <p:nvPr/>
        </p:nvSpPr>
        <p:spPr>
          <a:xfrm>
            <a:off x="8348158" y="2365278"/>
            <a:ext cx="2834536" cy="2736000"/>
          </a:xfrm>
          <a:prstGeom prst="hep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47DC751-E65C-966C-B98B-B7BC36BF4663}"/>
              </a:ext>
            </a:extLst>
          </p:cNvPr>
          <p:cNvSpPr/>
          <p:nvPr/>
        </p:nvSpPr>
        <p:spPr>
          <a:xfrm>
            <a:off x="8323825" y="2366220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/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B746D8C-18B3-7EA0-0CA9-34D29BD0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483" y="1994143"/>
                <a:ext cx="710003" cy="369332"/>
              </a:xfrm>
              <a:prstGeom prst="rect">
                <a:avLst/>
              </a:prstGeom>
              <a:blipFill>
                <a:blip r:embed="rId8"/>
                <a:stretch>
                  <a:fillRect r="-7143" b="-22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/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C2DADDB-9AC1-F4EF-FB99-B3220CF3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712" y="4425024"/>
                <a:ext cx="80086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/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1C1121-999B-0529-BB77-A471DE25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73" y="4484108"/>
                <a:ext cx="806183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/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7E4378-D267-A032-878F-FB58124C7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189" y="2700983"/>
                <a:ext cx="800860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/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278EA14-F620-78F6-2695-64D7A55B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6919" y="3816563"/>
                <a:ext cx="806183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/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DB0CBF4-488A-F9FF-67BC-05747897E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121" y="5018690"/>
                <a:ext cx="806183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/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da-DK" b="0" dirty="0"/>
                  <a:t>)</a:t>
                </a: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71BB7FA-6E5E-6305-16B1-5F5E25FE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906" y="5022901"/>
                <a:ext cx="710003" cy="369332"/>
              </a:xfrm>
              <a:prstGeom prst="rect">
                <a:avLst/>
              </a:prstGeom>
              <a:blipFill>
                <a:blip r:embed="rId14"/>
                <a:stretch>
                  <a:fillRect t="-3333" r="-7018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/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1181798-566F-A703-8DBE-77C63C67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58" y="3794928"/>
                <a:ext cx="806183" cy="369332"/>
              </a:xfrm>
              <a:prstGeom prst="rect">
                <a:avLst/>
              </a:prstGeom>
              <a:blipFill>
                <a:blip r:embed="rId1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/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28A4C8A-3EF0-310E-FDBA-84653355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762" y="2731256"/>
                <a:ext cx="806183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itle 1">
            <a:extLst>
              <a:ext uri="{FF2B5EF4-FFF2-40B4-BE49-F238E27FC236}">
                <a16:creationId xmlns:a16="http://schemas.microsoft.com/office/drawing/2014/main" id="{F80D2B79-73DD-DBA6-A9CE-B7BA64CAA24E}"/>
              </a:ext>
            </a:extLst>
          </p:cNvPr>
          <p:cNvSpPr txBox="1">
            <a:spLocks/>
          </p:cNvSpPr>
          <p:nvPr/>
        </p:nvSpPr>
        <p:spPr>
          <a:xfrm>
            <a:off x="4499989" y="614881"/>
            <a:ext cx="663913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BC9474C-4805-A449-23A4-AC295C56D665}"/>
              </a:ext>
            </a:extLst>
          </p:cNvPr>
          <p:cNvCxnSpPr>
            <a:cxnSpLocks/>
          </p:cNvCxnSpPr>
          <p:nvPr/>
        </p:nvCxnSpPr>
        <p:spPr>
          <a:xfrm flipV="1">
            <a:off x="9766437" y="2545515"/>
            <a:ext cx="1574274" cy="126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B9B0451-8407-DE28-3B13-CF11675475C5}"/>
              </a:ext>
            </a:extLst>
          </p:cNvPr>
          <p:cNvCxnSpPr>
            <a:cxnSpLocks/>
          </p:cNvCxnSpPr>
          <p:nvPr/>
        </p:nvCxnSpPr>
        <p:spPr>
          <a:xfrm>
            <a:off x="9766437" y="1771650"/>
            <a:ext cx="0" cy="203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566CCD3-9101-8C9C-5CDB-F8051DDB81CA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1574274" cy="117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AA71370-30B7-613E-7CD7-D663566C8E4B}"/>
              </a:ext>
            </a:extLst>
          </p:cNvPr>
          <p:cNvCxnSpPr>
            <a:cxnSpLocks/>
          </p:cNvCxnSpPr>
          <p:nvPr/>
        </p:nvCxnSpPr>
        <p:spPr>
          <a:xfrm flipH="1">
            <a:off x="8225425" y="3806220"/>
            <a:ext cx="1541012" cy="118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1BA3E6A-5193-F14C-B856-2045BD061515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2292213" cy="49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9404E4-ABE8-F9EF-961E-094728521BAE}"/>
              </a:ext>
            </a:extLst>
          </p:cNvPr>
          <p:cNvCxnSpPr>
            <a:cxnSpLocks/>
          </p:cNvCxnSpPr>
          <p:nvPr/>
        </p:nvCxnSpPr>
        <p:spPr>
          <a:xfrm>
            <a:off x="9766437" y="3806220"/>
            <a:ext cx="892038" cy="183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25F113-F1CF-E9C4-AEBE-FF7D144A362A}"/>
              </a:ext>
            </a:extLst>
          </p:cNvPr>
          <p:cNvCxnSpPr>
            <a:cxnSpLocks/>
          </p:cNvCxnSpPr>
          <p:nvPr/>
        </p:nvCxnSpPr>
        <p:spPr>
          <a:xfrm flipH="1">
            <a:off x="8942136" y="3806220"/>
            <a:ext cx="824301" cy="162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BFA8AA7-7B39-8665-3DF5-7DB824E74644}"/>
              </a:ext>
            </a:extLst>
          </p:cNvPr>
          <p:cNvCxnSpPr>
            <a:cxnSpLocks/>
          </p:cNvCxnSpPr>
          <p:nvPr/>
        </p:nvCxnSpPr>
        <p:spPr>
          <a:xfrm flipH="1">
            <a:off x="7672388" y="3806220"/>
            <a:ext cx="2094049" cy="49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FE99A74-B800-29AF-7CAB-D81EC9B069B5}"/>
              </a:ext>
            </a:extLst>
          </p:cNvPr>
          <p:cNvCxnSpPr>
            <a:cxnSpLocks/>
          </p:cNvCxnSpPr>
          <p:nvPr/>
        </p:nvCxnSpPr>
        <p:spPr>
          <a:xfrm flipH="1" flipV="1">
            <a:off x="8348158" y="2658119"/>
            <a:ext cx="1418279" cy="114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23" grpId="0"/>
      <p:bldP spid="109" grpId="0" animBg="1"/>
      <p:bldP spid="111" grpId="0" animBg="1"/>
      <p:bldP spid="116" grpId="0" animBg="1"/>
      <p:bldP spid="118" grpId="0"/>
      <p:bldP spid="118" grpId="1"/>
      <p:bldP spid="118" grpId="2"/>
      <p:bldP spid="119" grpId="0"/>
      <p:bldP spid="119" grpId="1"/>
      <p:bldP spid="120" grpId="0"/>
      <p:bldP spid="120" grpId="1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</a:t>
            </a:r>
            <a:r>
              <a:rPr lang="en-GB" dirty="0"/>
              <a:t>m</a:t>
            </a:r>
            <a:r>
              <a:rPr lang="en-DK" dirty="0"/>
              <a:t>ed rette linjestykker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052CA-FC78-6404-0EA0-73234440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07" y="757237"/>
            <a:ext cx="7772400" cy="63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interaktiv cirkel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4638-F6D7-0539-B50F-95F92FF3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24" y="1037616"/>
            <a:ext cx="7772400" cy="582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FFCD6-C4AF-523D-F0F6-A20B4541004F}"/>
              </a:ext>
            </a:extLst>
          </p:cNvPr>
          <p:cNvSpPr txBox="1"/>
          <p:nvPr/>
        </p:nvSpPr>
        <p:spPr>
          <a:xfrm>
            <a:off x="1471613" y="3014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9ED6CB-93E5-FAFE-3446-8A89B49B75DC}"/>
              </a:ext>
            </a:extLst>
          </p:cNvPr>
          <p:cNvSpPr txBox="1">
            <a:spLocks/>
          </p:cNvSpPr>
          <p:nvPr/>
        </p:nvSpPr>
        <p:spPr>
          <a:xfrm>
            <a:off x="0" y="1241483"/>
            <a:ext cx="5538469" cy="146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Interactive Canvas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: string -&gt; int -&gt;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(int -&gt; int -&gt; 's -&gt; canvas)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('s -&gt; key -&gt; 's option)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-&gt; 's -&gt; unit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D31BC-E058-9C11-5EB3-DD99736EB344}"/>
              </a:ext>
            </a:extLst>
          </p:cNvPr>
          <p:cNvSpPr txBox="1"/>
          <p:nvPr/>
        </p:nvSpPr>
        <p:spPr>
          <a:xfrm>
            <a:off x="0" y="4285011"/>
            <a:ext cx="5724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60" dirty="0" err="1">
                <a:cs typeface="Courier New" panose="02070309020205020404" pitchFamily="49" charset="0"/>
              </a:rPr>
              <a:t>Hvad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gør</a:t>
            </a:r>
            <a:r>
              <a:rPr lang="en-GB" sz="1400" spc="60" dirty="0">
                <a:cs typeface="Courier New" panose="02070309020205020404" pitchFamily="49" charset="0"/>
              </a:rPr>
              <a:t> </a:t>
            </a:r>
            <a:r>
              <a:rPr lang="en-GB" sz="1400" spc="60" dirty="0" err="1"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cs typeface="Courier New" panose="02070309020205020404" pitchFamily="49" charset="0"/>
              </a:rPr>
              <a:t>?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txt w h draw react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en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mutable 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raw w h s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</a:t>
            </a:r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hile true do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let k = userKeyPress ()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 &lt;- react s k </a:t>
            </a:r>
          </a:p>
          <a:p>
            <a:r>
              <a:rPr lang="en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draw w h 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4CC41F-503E-75DB-342E-42EA5E41B643}"/>
              </a:ext>
            </a:extLst>
          </p:cNvPr>
          <p:cNvSpPr txBox="1">
            <a:spLocks/>
          </p:cNvSpPr>
          <p:nvPr/>
        </p:nvSpPr>
        <p:spPr>
          <a:xfrm>
            <a:off x="-1" y="2574889"/>
            <a:ext cx="5538469" cy="1320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cs typeface="Courier New" panose="02070309020205020404" pitchFamily="49" charset="0"/>
              </a:rPr>
              <a:t>Eksempel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type state = int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draw (w: int) (h: int) (s: state)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let react (s: state) (k: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Canvas.key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) = …</a:t>
            </a:r>
            <a:b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 do </a:t>
            </a:r>
            <a:r>
              <a:rPr lang="en-GB" sz="1400" spc="6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GB" sz="1400" spc="60" dirty="0">
                <a:latin typeface="Courier New" panose="02070309020205020404" pitchFamily="49" charset="0"/>
                <a:cs typeface="Courier New" panose="02070309020205020404" pitchFamily="49" charset="0"/>
              </a:rPr>
              <a:t> "Text” 300 300 draw react 0</a:t>
            </a:r>
          </a:p>
        </p:txBody>
      </p:sp>
    </p:spTree>
    <p:extLst>
      <p:ext uri="{BB962C8B-B14F-4D97-AF65-F5344CB8AC3E}">
        <p14:creationId xmlns:p14="http://schemas.microsoft.com/office/powerpoint/2010/main" val="4439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FFB8-8233-A5E6-E1EC-A8EC9B0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181C-3E41-CEC3-6E17-E017D073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47F72A-357A-B104-8F19-198C5BF48C31}"/>
              </a:ext>
            </a:extLst>
          </p:cNvPr>
          <p:cNvSpPr txBox="1">
            <a:spLocks/>
          </p:cNvSpPr>
          <p:nvPr/>
        </p:nvSpPr>
        <p:spPr>
          <a:xfrm>
            <a:off x="588964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Canvas: tegn en cirkel rekursivt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BBF6-CE57-7171-C9E4-A7708F6A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15" y="798173"/>
            <a:ext cx="7937287" cy="62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8D-F59D-8541-85CF-B19407B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E5C6-5961-F944-BDD7-19A9270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13/09/2022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303B-76E2-F542-9698-68C289C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1442C8-EBAB-9040-B897-97DFCEDC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10778283" cy="4675187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I dag har vi talt om:</a:t>
            </a:r>
          </a:p>
          <a:p>
            <a:r>
              <a:rPr lang="da-DK" dirty="0"/>
              <a:t>Match-with og wildcard</a:t>
            </a:r>
          </a:p>
          <a:p>
            <a:r>
              <a:rPr lang="da-DK" dirty="0"/>
              <a:t>Funktioner</a:t>
            </a:r>
          </a:p>
          <a:p>
            <a:r>
              <a:rPr lang="da-DK" dirty="0"/>
              <a:t>Dividér med 2 algoritmen på funktionel og imperativ form</a:t>
            </a:r>
          </a:p>
          <a:p>
            <a:r>
              <a:rPr lang="da-DK" dirty="0" err="1"/>
              <a:t>Canvas</a:t>
            </a:r>
            <a:r>
              <a:rPr lang="da-DK" dirty="0"/>
              <a:t> cirkeltegning og interaktion</a:t>
            </a:r>
          </a:p>
        </p:txBody>
      </p:sp>
    </p:spTree>
    <p:extLst>
      <p:ext uri="{BB962C8B-B14F-4D97-AF65-F5344CB8AC3E}">
        <p14:creationId xmlns:p14="http://schemas.microsoft.com/office/powerpoint/2010/main" val="101282501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Macintosh PowerPoint</Application>
  <PresentationFormat>Widescreen</PresentationFormat>
  <Paragraphs>113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Microsoft New Tai Lue</vt:lpstr>
      <vt:lpstr>Brugerdefineret design</vt:lpstr>
      <vt:lpstr>PowerPoint Presentation</vt:lpstr>
      <vt:lpstr>Hvad skriver programmet</vt:lpstr>
      <vt:lpstr>PowerPoint Presentation</vt:lpstr>
      <vt:lpstr>PowerPoint Presentation</vt:lpstr>
      <vt:lpstr>Canvas: tegn en cirkel</vt:lpstr>
      <vt:lpstr>PowerPoint Presentation</vt:lpstr>
      <vt:lpstr>PowerPoint Presentation</vt:lpstr>
      <vt:lpstr>PowerPoint Presentation</vt:lpstr>
      <vt:lpstr>Resumé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Sporring</dc:creator>
  <cp:lastModifiedBy/>
  <cp:revision>1</cp:revision>
  <cp:lastPrinted>2020-08-30T17:31:18Z</cp:lastPrinted>
  <dcterms:created xsi:type="dcterms:W3CDTF">2020-05-18T14:26:00Z</dcterms:created>
  <dcterms:modified xsi:type="dcterms:W3CDTF">2022-09-14T08:29:08Z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2022-09-12T06:38:45Z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a9bd0488-0ac7-437b-a0d5-073261714475</vt:lpwstr>
  </property>
  <property fmtid="{D5CDD505-2E9C-101B-9397-08002B2CF9AE}" pid="8" name="MSIP_Label_6a2630e2-1ac5-455e-8217-0156b1936a76_ContentBits">
    <vt:lpwstr>0</vt:lpwstr>
  </property>
</Properties>
</file>